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0"/>
  </p:notesMasterIdLst>
  <p:handoutMasterIdLst>
    <p:handoutMasterId r:id="rId31"/>
  </p:handoutMasterIdLst>
  <p:sldIdLst>
    <p:sldId id="1735" r:id="rId3"/>
    <p:sldId id="1736" r:id="rId4"/>
    <p:sldId id="2279" r:id="rId5"/>
    <p:sldId id="2120" r:id="rId6"/>
    <p:sldId id="2337" r:id="rId7"/>
    <p:sldId id="2338" r:id="rId8"/>
    <p:sldId id="2319" r:id="rId9"/>
    <p:sldId id="2295" r:id="rId10"/>
    <p:sldId id="2339" r:id="rId11"/>
    <p:sldId id="2340" r:id="rId12"/>
    <p:sldId id="2341" r:id="rId13"/>
    <p:sldId id="2342" r:id="rId14"/>
    <p:sldId id="2343" r:id="rId15"/>
    <p:sldId id="2344" r:id="rId16"/>
    <p:sldId id="2345" r:id="rId17"/>
    <p:sldId id="2346" r:id="rId18"/>
    <p:sldId id="2278" r:id="rId19"/>
    <p:sldId id="2348" r:id="rId20"/>
    <p:sldId id="2349" r:id="rId21"/>
    <p:sldId id="2350" r:id="rId22"/>
    <p:sldId id="2351" r:id="rId23"/>
    <p:sldId id="2352" r:id="rId24"/>
    <p:sldId id="2353" r:id="rId25"/>
    <p:sldId id="2354" r:id="rId26"/>
    <p:sldId id="2355" r:id="rId27"/>
    <p:sldId id="2356" r:id="rId28"/>
    <p:sldId id="1701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69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26-May-21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26-May-21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000" dirty="0"/>
              <a:t>How to filter by contents of a specific position of </a:t>
            </a:r>
            <a:r>
              <a:rPr lang="en-US" sz="3000"/>
              <a:t>a control </a:t>
            </a:r>
            <a:r>
              <a:rPr lang="en-US" sz="3000" dirty="0"/>
              <a:t>field in Alma Analytics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35-37 of the 008 (language code)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dirty="0"/>
              <a:t>Step 2: Insert a function on field "BIB 008 MARC"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CDB623-61CA-4FDC-B1EE-D2EF7CCFB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390" y="1378513"/>
            <a:ext cx="5375498" cy="3249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B98E17-115B-4BD4-8BDD-6C0117F0F909}"/>
              </a:ext>
            </a:extLst>
          </p:cNvPr>
          <p:cNvSpPr/>
          <p:nvPr/>
        </p:nvSpPr>
        <p:spPr>
          <a:xfrm>
            <a:off x="2051720" y="3723878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0744179-6AEE-49CD-A1CA-A622B2BCDFDB}"/>
              </a:ext>
            </a:extLst>
          </p:cNvPr>
          <p:cNvSpPr/>
          <p:nvPr/>
        </p:nvSpPr>
        <p:spPr>
          <a:xfrm>
            <a:off x="2123728" y="3219822"/>
            <a:ext cx="288032" cy="43204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83B253-1305-4938-AE78-B315D61BD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36" y="1232807"/>
            <a:ext cx="4227886" cy="3579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35-37 of the 008 (language code)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 fontScale="92500"/>
          </a:bodyPr>
          <a:lstStyle/>
          <a:p>
            <a:r>
              <a:rPr lang="en-US" dirty="0"/>
              <a:t>Step 3: Choose “Substring” (which appears under the section “String”)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B98E17-115B-4BD4-8BDD-6C0117F0F909}"/>
              </a:ext>
            </a:extLst>
          </p:cNvPr>
          <p:cNvSpPr/>
          <p:nvPr/>
        </p:nvSpPr>
        <p:spPr>
          <a:xfrm>
            <a:off x="3347864" y="1890062"/>
            <a:ext cx="648072" cy="215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BE7ACD-77BD-4A09-8587-84D98EEFBB20}"/>
              </a:ext>
            </a:extLst>
          </p:cNvPr>
          <p:cNvSpPr/>
          <p:nvPr/>
        </p:nvSpPr>
        <p:spPr>
          <a:xfrm>
            <a:off x="5580112" y="4565764"/>
            <a:ext cx="288032" cy="215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CF9766-FD2E-43BF-BBFD-0D3EE90D49D0}"/>
              </a:ext>
            </a:extLst>
          </p:cNvPr>
          <p:cNvSpPr txBox="1"/>
          <p:nvPr/>
        </p:nvSpPr>
        <p:spPr>
          <a:xfrm>
            <a:off x="6804248" y="2499742"/>
            <a:ext cx="201622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will change the contents of the field to be a template for getting a specific substring</a:t>
            </a:r>
          </a:p>
        </p:txBody>
      </p:sp>
    </p:spTree>
    <p:extLst>
      <p:ext uri="{BB962C8B-B14F-4D97-AF65-F5344CB8AC3E}">
        <p14:creationId xmlns:p14="http://schemas.microsoft.com/office/powerpoint/2010/main" val="363832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35-37 of the 008 (language code)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280831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Step 3: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Change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SUBSTRING("Bibliographic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Details"."BIB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008 MARC" FROM </a:t>
            </a:r>
            <a:r>
              <a:rPr lang="en-US" sz="18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startPos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FOR 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dirty="0"/>
            </a:br>
            <a:r>
              <a:rPr lang="en-US" sz="1800" dirty="0"/>
              <a:t>to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SUBSTRING("Bibliographic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Details"."BIB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008 MARC" FROM 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36 FOR 3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7ADF2-C6FA-4103-B510-B6389E400709}"/>
              </a:ext>
            </a:extLst>
          </p:cNvPr>
          <p:cNvSpPr txBox="1"/>
          <p:nvPr/>
        </p:nvSpPr>
        <p:spPr>
          <a:xfrm>
            <a:off x="755576" y="3795886"/>
            <a:ext cx="78488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“36 FOR 3” means “Positions 36, 37 and 38” </a:t>
            </a:r>
          </a:p>
        </p:txBody>
      </p:sp>
    </p:spTree>
    <p:extLst>
      <p:ext uri="{BB962C8B-B14F-4D97-AF65-F5344CB8AC3E}">
        <p14:creationId xmlns:p14="http://schemas.microsoft.com/office/powerpoint/2010/main" val="89223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35-37 of the 008 (language code)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9865C3-C376-4257-A8D6-7EB52E31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07" y="771550"/>
            <a:ext cx="6133585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69418-AACB-4746-950E-A0B396D1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8" y="2696621"/>
            <a:ext cx="6091791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915985-2174-43E1-898C-88A63484830D}"/>
              </a:ext>
            </a:extLst>
          </p:cNvPr>
          <p:cNvSpPr/>
          <p:nvPr/>
        </p:nvSpPr>
        <p:spPr>
          <a:xfrm>
            <a:off x="3203848" y="2211710"/>
            <a:ext cx="3312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D04DD-2327-4261-AC62-89ECD70BC16D}"/>
              </a:ext>
            </a:extLst>
          </p:cNvPr>
          <p:cNvSpPr/>
          <p:nvPr/>
        </p:nvSpPr>
        <p:spPr>
          <a:xfrm>
            <a:off x="3203848" y="4155926"/>
            <a:ext cx="3312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E7D3FE-3863-4199-BC96-A02E901F201B}"/>
              </a:ext>
            </a:extLst>
          </p:cNvPr>
          <p:cNvSpPr/>
          <p:nvPr/>
        </p:nvSpPr>
        <p:spPr>
          <a:xfrm>
            <a:off x="2066165" y="1419622"/>
            <a:ext cx="164173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4C3604-7019-421A-AC8E-69336CB5CC24}"/>
              </a:ext>
            </a:extLst>
          </p:cNvPr>
          <p:cNvSpPr/>
          <p:nvPr/>
        </p:nvSpPr>
        <p:spPr>
          <a:xfrm>
            <a:off x="2195736" y="3363838"/>
            <a:ext cx="16561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40F7B0-D5FE-44D3-9BD7-E8B1CD2D7D60}"/>
              </a:ext>
            </a:extLst>
          </p:cNvPr>
          <p:cNvSpPr txBox="1"/>
          <p:nvPr/>
        </p:nvSpPr>
        <p:spPr>
          <a:xfrm>
            <a:off x="6533193" y="1122298"/>
            <a:ext cx="8640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A8670-6479-4856-9B80-1747EF4B8186}"/>
              </a:ext>
            </a:extLst>
          </p:cNvPr>
          <p:cNvSpPr txBox="1"/>
          <p:nvPr/>
        </p:nvSpPr>
        <p:spPr>
          <a:xfrm>
            <a:off x="6516216" y="3138522"/>
            <a:ext cx="8640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BC0F1-3770-401F-B474-9337BE34ECFF}"/>
              </a:ext>
            </a:extLst>
          </p:cNvPr>
          <p:cNvSpPr txBox="1"/>
          <p:nvPr/>
        </p:nvSpPr>
        <p:spPr>
          <a:xfrm>
            <a:off x="96316" y="1678037"/>
            <a:ext cx="16967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 template for getting a specific substring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630108-448A-4561-A2F3-31F04DF72301}"/>
              </a:ext>
            </a:extLst>
          </p:cNvPr>
          <p:cNvCxnSpPr/>
          <p:nvPr/>
        </p:nvCxnSpPr>
        <p:spPr>
          <a:xfrm>
            <a:off x="1793086" y="1923678"/>
            <a:ext cx="133875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FB673D-E2F2-46DC-8A8B-4E053F1149D2}"/>
              </a:ext>
            </a:extLst>
          </p:cNvPr>
          <p:cNvSpPr txBox="1"/>
          <p:nvPr/>
        </p:nvSpPr>
        <p:spPr>
          <a:xfrm>
            <a:off x="107504" y="3694261"/>
            <a:ext cx="16967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This will bring the specific substring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F7446A-7EB2-4348-8C13-EFDD087C685A}"/>
              </a:ext>
            </a:extLst>
          </p:cNvPr>
          <p:cNvCxnSpPr/>
          <p:nvPr/>
        </p:nvCxnSpPr>
        <p:spPr>
          <a:xfrm>
            <a:off x="1804274" y="3939902"/>
            <a:ext cx="133875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242096C-1C78-4B48-9A91-026E3ED21D5E}"/>
              </a:ext>
            </a:extLst>
          </p:cNvPr>
          <p:cNvSpPr txBox="1"/>
          <p:nvPr/>
        </p:nvSpPr>
        <p:spPr>
          <a:xfrm>
            <a:off x="96316" y="2455527"/>
            <a:ext cx="16967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You may want to rename the column.  Here we call it “008 language”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16F0C7-6779-449E-862C-A1B868A6C280}"/>
              </a:ext>
            </a:extLst>
          </p:cNvPr>
          <p:cNvCxnSpPr>
            <a:cxnSpLocks/>
          </p:cNvCxnSpPr>
          <p:nvPr/>
        </p:nvCxnSpPr>
        <p:spPr>
          <a:xfrm>
            <a:off x="1793086" y="2975541"/>
            <a:ext cx="402650" cy="388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35-37 of the 008 (language code)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Step 4: Confirm that you have the desired position(s)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C62F8-6854-4003-86CC-D7AC7E32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197"/>
            <a:ext cx="9144000" cy="2599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6152BC-5EFC-4F11-ACA9-EB95370F0EF7}"/>
              </a:ext>
            </a:extLst>
          </p:cNvPr>
          <p:cNvSpPr/>
          <p:nvPr/>
        </p:nvSpPr>
        <p:spPr>
          <a:xfrm>
            <a:off x="7236296" y="1275606"/>
            <a:ext cx="57606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84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22D52D-7632-4CCF-927D-6F79B410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91630"/>
            <a:ext cx="3670643" cy="1992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35-37 of the 008 (language code)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Step 5: Perform the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152BC-5EFC-4F11-ACA9-EB95370F0EF7}"/>
              </a:ext>
            </a:extLst>
          </p:cNvPr>
          <p:cNvSpPr/>
          <p:nvPr/>
        </p:nvSpPr>
        <p:spPr>
          <a:xfrm>
            <a:off x="2622624" y="1722267"/>
            <a:ext cx="216024" cy="250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CC4306-460B-4DBD-ADF8-04C4A092FB74}"/>
              </a:ext>
            </a:extLst>
          </p:cNvPr>
          <p:cNvSpPr/>
          <p:nvPr/>
        </p:nvSpPr>
        <p:spPr>
          <a:xfrm>
            <a:off x="2696001" y="2662568"/>
            <a:ext cx="727662" cy="250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1C7EE-B8F1-40C6-89D3-08B6FBC80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431432"/>
            <a:ext cx="3246124" cy="25341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973B4F-E1B7-42B9-B983-492F860172D1}"/>
              </a:ext>
            </a:extLst>
          </p:cNvPr>
          <p:cNvSpPr/>
          <p:nvPr/>
        </p:nvSpPr>
        <p:spPr>
          <a:xfrm>
            <a:off x="5508104" y="2237537"/>
            <a:ext cx="727662" cy="250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3D9E0F-9533-4381-BE5E-F9414413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06"/>
            <a:ext cx="9144000" cy="575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35-37 of the 008 (language code)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See 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73B4F-E1B7-42B9-B983-492F860172D1}"/>
              </a:ext>
            </a:extLst>
          </p:cNvPr>
          <p:cNvSpPr/>
          <p:nvPr/>
        </p:nvSpPr>
        <p:spPr>
          <a:xfrm>
            <a:off x="7020272" y="1275605"/>
            <a:ext cx="727662" cy="557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B22A8-06DC-4B6F-8526-AB1BAA4F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83718"/>
            <a:ext cx="4210050" cy="2333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1BC7E094-D2B7-45AE-8D5D-6E9DF0636577}"/>
              </a:ext>
            </a:extLst>
          </p:cNvPr>
          <p:cNvSpPr/>
          <p:nvPr/>
        </p:nvSpPr>
        <p:spPr>
          <a:xfrm>
            <a:off x="3779912" y="2787774"/>
            <a:ext cx="144016" cy="3600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F3FCF-61AF-4EBE-9D0B-9279B7992624}"/>
              </a:ext>
            </a:extLst>
          </p:cNvPr>
          <p:cNvSpPr txBox="1"/>
          <p:nvPr/>
        </p:nvSpPr>
        <p:spPr>
          <a:xfrm>
            <a:off x="107504" y="257175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record viewed in Alma</a:t>
            </a:r>
          </a:p>
        </p:txBody>
      </p:sp>
    </p:spTree>
    <p:extLst>
      <p:ext uri="{BB962C8B-B14F-4D97-AF65-F5344CB8AC3E}">
        <p14:creationId xmlns:p14="http://schemas.microsoft.com/office/powerpoint/2010/main" val="382038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Filtering by pos. 6 of the LDR (type of record)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31394-78B0-46B9-B3E4-706488C9E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312" y="1059582"/>
            <a:ext cx="590550" cy="60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23568E-B1E3-4958-AE9C-1F9DF5FA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54" y="1177558"/>
            <a:ext cx="590550" cy="600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C88C2-2FFE-4935-9600-34A887165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53" y="10284"/>
            <a:ext cx="4942447" cy="31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6 of the LDR (type of record)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LOC (Library of Congress) counts positions in a fixed field the count starts at 0.</a:t>
            </a:r>
          </a:p>
          <a:p>
            <a:r>
              <a:rPr lang="en-US" dirty="0"/>
              <a:t>When OBI (Oracle Business Intelligence) queries position on a string it start at 1</a:t>
            </a:r>
          </a:p>
          <a:p>
            <a:r>
              <a:rPr lang="en-US" dirty="0"/>
              <a:t>Therefore:</a:t>
            </a:r>
          </a:p>
          <a:p>
            <a:pPr lvl="1"/>
            <a:r>
              <a:rPr lang="en-US" dirty="0"/>
              <a:t>LOC determines that the type of record code is in position 6.</a:t>
            </a:r>
          </a:p>
          <a:p>
            <a:pPr lvl="1"/>
            <a:r>
              <a:rPr lang="en-US" dirty="0"/>
              <a:t>OBI determines that the type of record code is in position 7.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E19814-C9DC-4A50-87BA-CD88D544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54" y="2258767"/>
            <a:ext cx="5676900" cy="236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6 of the LDR (type of record)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4"/>
          </a:xfrm>
        </p:spPr>
        <p:txBody>
          <a:bodyPr>
            <a:normAutofit/>
          </a:bodyPr>
          <a:lstStyle/>
          <a:p>
            <a:r>
              <a:rPr lang="en-US" dirty="0"/>
              <a:t>We will now show how to get only position 7 of the LDR and then how to filter on it.</a:t>
            </a:r>
          </a:p>
          <a:p>
            <a:r>
              <a:rPr lang="en-US" dirty="0"/>
              <a:t>Step 1: Do “edit formula” on field "BIB LDR MARC"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458A0-47D8-4E62-BD44-E54F0B813EC1}"/>
              </a:ext>
            </a:extLst>
          </p:cNvPr>
          <p:cNvSpPr/>
          <p:nvPr/>
        </p:nvSpPr>
        <p:spPr>
          <a:xfrm>
            <a:off x="5963402" y="3049874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4CEEF-4532-4024-B5BE-63490E86DAF3}"/>
              </a:ext>
            </a:extLst>
          </p:cNvPr>
          <p:cNvSpPr/>
          <p:nvPr/>
        </p:nvSpPr>
        <p:spPr>
          <a:xfrm>
            <a:off x="5868144" y="2571750"/>
            <a:ext cx="216024" cy="269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339502"/>
            <a:ext cx="4572000" cy="4152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4010"/>
            <a:ext cx="8496944" cy="398400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Filtering by pos. 35-37 of the 008 (language code)</a:t>
            </a:r>
          </a:p>
          <a:p>
            <a:pPr lvl="1"/>
            <a:r>
              <a:rPr lang="en-US" dirty="0"/>
              <a:t>Filtering by pos. 6 of the LDR (type of record)</a:t>
            </a:r>
          </a:p>
          <a:p>
            <a:pPr lvl="1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107E89-9C1C-47E0-99EE-92EF1E95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289127"/>
            <a:ext cx="6124575" cy="3581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6 of the LDR (type of record)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dirty="0"/>
              <a:t>Step 2: Insert a function on field "BIB LDR MARC"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B98E17-115B-4BD4-8BDD-6C0117F0F909}"/>
              </a:ext>
            </a:extLst>
          </p:cNvPr>
          <p:cNvSpPr/>
          <p:nvPr/>
        </p:nvSpPr>
        <p:spPr>
          <a:xfrm>
            <a:off x="1619672" y="3834710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0744179-6AEE-49CD-A1CA-A622B2BCDFDB}"/>
              </a:ext>
            </a:extLst>
          </p:cNvPr>
          <p:cNvSpPr/>
          <p:nvPr/>
        </p:nvSpPr>
        <p:spPr>
          <a:xfrm>
            <a:off x="1691680" y="3330654"/>
            <a:ext cx="288032" cy="43204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83B253-1305-4938-AE78-B315D61BD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36" y="1232807"/>
            <a:ext cx="4227886" cy="3579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6 of the LDR (type of record)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 fontScale="92500"/>
          </a:bodyPr>
          <a:lstStyle/>
          <a:p>
            <a:r>
              <a:rPr lang="en-US" dirty="0"/>
              <a:t>Step 3: Choose “Substring” (which appears under the section “String”)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B98E17-115B-4BD4-8BDD-6C0117F0F909}"/>
              </a:ext>
            </a:extLst>
          </p:cNvPr>
          <p:cNvSpPr/>
          <p:nvPr/>
        </p:nvSpPr>
        <p:spPr>
          <a:xfrm>
            <a:off x="3347864" y="1890062"/>
            <a:ext cx="648072" cy="215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BE7ACD-77BD-4A09-8587-84D98EEFBB20}"/>
              </a:ext>
            </a:extLst>
          </p:cNvPr>
          <p:cNvSpPr/>
          <p:nvPr/>
        </p:nvSpPr>
        <p:spPr>
          <a:xfrm>
            <a:off x="5580112" y="4565764"/>
            <a:ext cx="288032" cy="215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CF9766-FD2E-43BF-BBFD-0D3EE90D49D0}"/>
              </a:ext>
            </a:extLst>
          </p:cNvPr>
          <p:cNvSpPr txBox="1"/>
          <p:nvPr/>
        </p:nvSpPr>
        <p:spPr>
          <a:xfrm>
            <a:off x="6804248" y="2499742"/>
            <a:ext cx="201622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will change the contents of the field to be a template for getting a specific substring</a:t>
            </a:r>
          </a:p>
        </p:txBody>
      </p:sp>
    </p:spTree>
    <p:extLst>
      <p:ext uri="{BB962C8B-B14F-4D97-AF65-F5344CB8AC3E}">
        <p14:creationId xmlns:p14="http://schemas.microsoft.com/office/powerpoint/2010/main" val="113869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6 of the LDR (type of record)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280831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Step 3: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Change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SUBSTRING("Bibliographic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Details"."BIB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LDR MARC" FROM </a:t>
            </a:r>
            <a:r>
              <a:rPr lang="en-US" sz="18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startPos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FOR 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dirty="0"/>
            </a:br>
            <a:r>
              <a:rPr lang="en-US" sz="1800" dirty="0"/>
              <a:t>to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SUBSTRING("Bibliographic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Details"."BIB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008 MARC" FROM 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 FOR 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7ADF2-C6FA-4103-B510-B6389E400709}"/>
              </a:ext>
            </a:extLst>
          </p:cNvPr>
          <p:cNvSpPr txBox="1"/>
          <p:nvPr/>
        </p:nvSpPr>
        <p:spPr>
          <a:xfrm>
            <a:off x="755576" y="3795886"/>
            <a:ext cx="78488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“7 FOR 1” means “Position 7” </a:t>
            </a:r>
          </a:p>
        </p:txBody>
      </p:sp>
    </p:spTree>
    <p:extLst>
      <p:ext uri="{BB962C8B-B14F-4D97-AF65-F5344CB8AC3E}">
        <p14:creationId xmlns:p14="http://schemas.microsoft.com/office/powerpoint/2010/main" val="348587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3B02C7-B41C-4EA3-BEC7-7D0B2DC7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27" y="2754605"/>
            <a:ext cx="5837143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E51CC-F107-4E7F-BCFF-06312BA86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571" y="706229"/>
            <a:ext cx="6442857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6 of the LDR (type of record)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915985-2174-43E1-898C-88A63484830D}"/>
              </a:ext>
            </a:extLst>
          </p:cNvPr>
          <p:cNvSpPr/>
          <p:nvPr/>
        </p:nvSpPr>
        <p:spPr>
          <a:xfrm>
            <a:off x="3203848" y="2211710"/>
            <a:ext cx="3312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D04DD-2327-4261-AC62-89ECD70BC16D}"/>
              </a:ext>
            </a:extLst>
          </p:cNvPr>
          <p:cNvSpPr/>
          <p:nvPr/>
        </p:nvSpPr>
        <p:spPr>
          <a:xfrm>
            <a:off x="3203848" y="4299942"/>
            <a:ext cx="3312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E7D3FE-3863-4199-BC96-A02E901F201B}"/>
              </a:ext>
            </a:extLst>
          </p:cNvPr>
          <p:cNvSpPr/>
          <p:nvPr/>
        </p:nvSpPr>
        <p:spPr>
          <a:xfrm>
            <a:off x="2066165" y="1419622"/>
            <a:ext cx="2505835" cy="476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4C3604-7019-421A-AC8E-69336CB5CC24}"/>
              </a:ext>
            </a:extLst>
          </p:cNvPr>
          <p:cNvSpPr/>
          <p:nvPr/>
        </p:nvSpPr>
        <p:spPr>
          <a:xfrm>
            <a:off x="2195736" y="3363838"/>
            <a:ext cx="16561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40F7B0-D5FE-44D3-9BD7-E8B1CD2D7D60}"/>
              </a:ext>
            </a:extLst>
          </p:cNvPr>
          <p:cNvSpPr txBox="1"/>
          <p:nvPr/>
        </p:nvSpPr>
        <p:spPr>
          <a:xfrm>
            <a:off x="6533193" y="1122298"/>
            <a:ext cx="8640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A8670-6479-4856-9B80-1747EF4B8186}"/>
              </a:ext>
            </a:extLst>
          </p:cNvPr>
          <p:cNvSpPr txBox="1"/>
          <p:nvPr/>
        </p:nvSpPr>
        <p:spPr>
          <a:xfrm>
            <a:off x="6516216" y="3138522"/>
            <a:ext cx="8640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BC0F1-3770-401F-B474-9337BE34ECFF}"/>
              </a:ext>
            </a:extLst>
          </p:cNvPr>
          <p:cNvSpPr txBox="1"/>
          <p:nvPr/>
        </p:nvSpPr>
        <p:spPr>
          <a:xfrm>
            <a:off x="96316" y="1678037"/>
            <a:ext cx="16967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 template for getting a specific substring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630108-448A-4561-A2F3-31F04DF72301}"/>
              </a:ext>
            </a:extLst>
          </p:cNvPr>
          <p:cNvCxnSpPr/>
          <p:nvPr/>
        </p:nvCxnSpPr>
        <p:spPr>
          <a:xfrm>
            <a:off x="1793086" y="1923678"/>
            <a:ext cx="133875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FB673D-E2F2-46DC-8A8B-4E053F1149D2}"/>
              </a:ext>
            </a:extLst>
          </p:cNvPr>
          <p:cNvSpPr txBox="1"/>
          <p:nvPr/>
        </p:nvSpPr>
        <p:spPr>
          <a:xfrm>
            <a:off x="107504" y="3694261"/>
            <a:ext cx="16967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This will bring the specific substring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F7446A-7EB2-4348-8C13-EFDD087C685A}"/>
              </a:ext>
            </a:extLst>
          </p:cNvPr>
          <p:cNvCxnSpPr/>
          <p:nvPr/>
        </p:nvCxnSpPr>
        <p:spPr>
          <a:xfrm>
            <a:off x="1804274" y="3939902"/>
            <a:ext cx="133875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242096C-1C78-4B48-9A91-026E3ED21D5E}"/>
              </a:ext>
            </a:extLst>
          </p:cNvPr>
          <p:cNvSpPr txBox="1"/>
          <p:nvPr/>
        </p:nvSpPr>
        <p:spPr>
          <a:xfrm>
            <a:off x="96316" y="2455527"/>
            <a:ext cx="16967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You may want to rename the column.  Here we call it “BIB LDR Type of Record”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16F0C7-6779-449E-862C-A1B868A6C280}"/>
              </a:ext>
            </a:extLst>
          </p:cNvPr>
          <p:cNvCxnSpPr>
            <a:cxnSpLocks/>
          </p:cNvCxnSpPr>
          <p:nvPr/>
        </p:nvCxnSpPr>
        <p:spPr>
          <a:xfrm>
            <a:off x="1793086" y="2975541"/>
            <a:ext cx="402650" cy="388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795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5B54E4-8241-4396-BF89-F3691F09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704"/>
            <a:ext cx="9144000" cy="12020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6 of the LDR (type of record)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Step 4: Confirm that you have the desired position(s)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152BC-5EFC-4F11-ACA9-EB95370F0EF7}"/>
              </a:ext>
            </a:extLst>
          </p:cNvPr>
          <p:cNvSpPr/>
          <p:nvPr/>
        </p:nvSpPr>
        <p:spPr>
          <a:xfrm>
            <a:off x="8388424" y="1970704"/>
            <a:ext cx="720080" cy="120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66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07414F-29D1-4804-B428-D36580BC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84" y="1450160"/>
            <a:ext cx="3154262" cy="248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B64B3-CA68-45ED-B83D-F24C0843E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2" y="1563638"/>
            <a:ext cx="4360850" cy="1721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6 of the LDR (type of record)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Step 5: Perform the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152BC-5EFC-4F11-ACA9-EB95370F0EF7}"/>
              </a:ext>
            </a:extLst>
          </p:cNvPr>
          <p:cNvSpPr/>
          <p:nvPr/>
        </p:nvSpPr>
        <p:spPr>
          <a:xfrm>
            <a:off x="3423663" y="1745409"/>
            <a:ext cx="216024" cy="250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CC4306-460B-4DBD-ADF8-04C4A092FB74}"/>
              </a:ext>
            </a:extLst>
          </p:cNvPr>
          <p:cNvSpPr/>
          <p:nvPr/>
        </p:nvSpPr>
        <p:spPr>
          <a:xfrm>
            <a:off x="3454820" y="2567318"/>
            <a:ext cx="727662" cy="250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73B4F-E1B7-42B9-B983-492F860172D1}"/>
              </a:ext>
            </a:extLst>
          </p:cNvPr>
          <p:cNvSpPr/>
          <p:nvPr/>
        </p:nvSpPr>
        <p:spPr>
          <a:xfrm>
            <a:off x="5508104" y="2237537"/>
            <a:ext cx="727662" cy="250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0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F81D84-2E8A-42B2-82E6-1163D242C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79" y="2139702"/>
            <a:ext cx="5048250" cy="2562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4E76C-3D42-498A-BAAD-40F4A0DB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028"/>
            <a:ext cx="9144000" cy="639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6 of the LDR (type of record)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See 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73B4F-E1B7-42B9-B983-492F860172D1}"/>
              </a:ext>
            </a:extLst>
          </p:cNvPr>
          <p:cNvSpPr/>
          <p:nvPr/>
        </p:nvSpPr>
        <p:spPr>
          <a:xfrm>
            <a:off x="8388423" y="1179028"/>
            <a:ext cx="723871" cy="639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BC7E094-D2B7-45AE-8D5D-6E9DF0636577}"/>
              </a:ext>
            </a:extLst>
          </p:cNvPr>
          <p:cNvSpPr/>
          <p:nvPr/>
        </p:nvSpPr>
        <p:spPr>
          <a:xfrm rot="10800000">
            <a:off x="2788392" y="2444326"/>
            <a:ext cx="144016" cy="3600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F3FCF-61AF-4EBE-9D0B-9279B7992624}"/>
              </a:ext>
            </a:extLst>
          </p:cNvPr>
          <p:cNvSpPr txBox="1"/>
          <p:nvPr/>
        </p:nvSpPr>
        <p:spPr>
          <a:xfrm>
            <a:off x="107504" y="257175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record viewed in Alma</a:t>
            </a:r>
          </a:p>
        </p:txBody>
      </p:sp>
    </p:spTree>
    <p:extLst>
      <p:ext uri="{BB962C8B-B14F-4D97-AF65-F5344CB8AC3E}">
        <p14:creationId xmlns:p14="http://schemas.microsoft.com/office/powerpoint/2010/main" val="302190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B1E15-9F96-42B4-A582-D11D77B9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shared Bibliographic Details folder contains the full control fields 008 and LDR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5C874-58D9-4BFC-A81B-A037C3B7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232248"/>
            <a:ext cx="7400925" cy="2571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599F48-872E-4180-8A48-100F2F18214A}"/>
              </a:ext>
            </a:extLst>
          </p:cNvPr>
          <p:cNvSpPr/>
          <p:nvPr/>
        </p:nvSpPr>
        <p:spPr>
          <a:xfrm>
            <a:off x="1619672" y="4063137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E61006-0AE9-4B62-8553-572041DE126E}"/>
              </a:ext>
            </a:extLst>
          </p:cNvPr>
          <p:cNvSpPr/>
          <p:nvPr/>
        </p:nvSpPr>
        <p:spPr>
          <a:xfrm>
            <a:off x="1619672" y="4351169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17F01-62CD-42C9-B8F4-6391F096CA2B}"/>
              </a:ext>
            </a:extLst>
          </p:cNvPr>
          <p:cNvSpPr/>
          <p:nvPr/>
        </p:nvSpPr>
        <p:spPr>
          <a:xfrm>
            <a:off x="5508104" y="3363838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30CBA-AF23-4AF2-9898-435EC6DBC244}"/>
              </a:ext>
            </a:extLst>
          </p:cNvPr>
          <p:cNvSpPr/>
          <p:nvPr/>
        </p:nvSpPr>
        <p:spPr>
          <a:xfrm>
            <a:off x="6804248" y="3374107"/>
            <a:ext cx="1296144" cy="277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3A1FAC-755A-4313-AED2-B42C25FF2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954"/>
            <a:ext cx="9144000" cy="3221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17F01-62CD-42C9-B8F4-6391F096CA2B}"/>
              </a:ext>
            </a:extLst>
          </p:cNvPr>
          <p:cNvSpPr/>
          <p:nvPr/>
        </p:nvSpPr>
        <p:spPr>
          <a:xfrm>
            <a:off x="5724128" y="1377992"/>
            <a:ext cx="2052736" cy="3209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30CBA-AF23-4AF2-9898-435EC6DBC244}"/>
              </a:ext>
            </a:extLst>
          </p:cNvPr>
          <p:cNvSpPr/>
          <p:nvPr/>
        </p:nvSpPr>
        <p:spPr>
          <a:xfrm>
            <a:off x="7812360" y="1402641"/>
            <a:ext cx="1296144" cy="3185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9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may be cases where a user wishes to retrieve all records which have a specific character in a certain position (or positions) of the control field.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All records which have “</a:t>
            </a:r>
            <a:r>
              <a:rPr lang="en-US" dirty="0" err="1"/>
              <a:t>fre</a:t>
            </a:r>
            <a:r>
              <a:rPr lang="en-US" dirty="0"/>
              <a:t>” in position 35-37 of the 008 (meaning that the language is French)</a:t>
            </a:r>
          </a:p>
          <a:p>
            <a:pPr lvl="1"/>
            <a:r>
              <a:rPr lang="en-US" dirty="0"/>
              <a:t>All records which have “c” in position 6 of the LDR (meaning that the type of record is Notated Music)</a:t>
            </a:r>
          </a:p>
          <a:p>
            <a:r>
              <a:rPr lang="en-US" dirty="0"/>
              <a:t>In this presentation we will show how this can be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4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Filtering by pos. 35-37 of the 008 (language code)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picture containing window, person&#10;&#10;Description automatically generated">
            <a:extLst>
              <a:ext uri="{FF2B5EF4-FFF2-40B4-BE49-F238E27FC236}">
                <a16:creationId xmlns:a16="http://schemas.microsoft.com/office/drawing/2014/main" id="{566FE430-B4D2-4E6C-A129-947D1651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-11890"/>
            <a:ext cx="4752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35-37 of the 008 (language code)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LOC (Library of Congress) counts positions in a fixed field the count starts at 0.</a:t>
            </a:r>
          </a:p>
          <a:p>
            <a:r>
              <a:rPr lang="en-US" dirty="0"/>
              <a:t>When OBI (Oracle Business Intelligence) queries positions on a string it start at 1</a:t>
            </a:r>
          </a:p>
          <a:p>
            <a:r>
              <a:rPr lang="en-US" dirty="0"/>
              <a:t>Therefore:</a:t>
            </a:r>
          </a:p>
          <a:p>
            <a:pPr lvl="1"/>
            <a:r>
              <a:rPr lang="en-US" dirty="0"/>
              <a:t>LOC determines that the language code is in positions 35, 36 and 37.</a:t>
            </a:r>
          </a:p>
          <a:p>
            <a:pPr lvl="1"/>
            <a:r>
              <a:rPr lang="en-US" dirty="0"/>
              <a:t>OBI determines that the language code is in positions 36, 37 and 38.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by pos. 35-37 of the 008 (language code)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4"/>
          </a:xfrm>
        </p:spPr>
        <p:txBody>
          <a:bodyPr>
            <a:normAutofit/>
          </a:bodyPr>
          <a:lstStyle/>
          <a:p>
            <a:r>
              <a:rPr lang="en-US" dirty="0"/>
              <a:t>We will now show how to get only positions 36, 37 and 38 of the 008 and then how to filter on it.</a:t>
            </a:r>
          </a:p>
          <a:p>
            <a:r>
              <a:rPr lang="en-US" dirty="0"/>
              <a:t>Step 1: Do “edit formula” on field "BIB 008 MARC"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37585-014E-48BB-BF8B-3394676CF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2163291"/>
            <a:ext cx="4333875" cy="2352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4458A0-47D8-4E62-BD44-E54F0B813EC1}"/>
              </a:ext>
            </a:extLst>
          </p:cNvPr>
          <p:cNvSpPr/>
          <p:nvPr/>
        </p:nvSpPr>
        <p:spPr>
          <a:xfrm>
            <a:off x="5220072" y="2931790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4CEEF-4532-4024-B5BE-63490E86DAF3}"/>
              </a:ext>
            </a:extLst>
          </p:cNvPr>
          <p:cNvSpPr/>
          <p:nvPr/>
        </p:nvSpPr>
        <p:spPr>
          <a:xfrm>
            <a:off x="5148064" y="2427734"/>
            <a:ext cx="216024" cy="269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483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19125</TotalTime>
  <Words>966</Words>
  <Application>Microsoft Office PowerPoint</Application>
  <PresentationFormat>On-screen Show (16:9)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Introduction </vt:lpstr>
      <vt:lpstr>Introduction </vt:lpstr>
      <vt:lpstr>Filtering by pos. 35-37 of the 008 (language code)</vt:lpstr>
      <vt:lpstr>Filtering by pos. 35-37 of the 008 (language code)</vt:lpstr>
      <vt:lpstr>Filtering by pos. 35-37 of the 008 (language code)</vt:lpstr>
      <vt:lpstr>Filtering by pos. 35-37 of the 008 (language code)</vt:lpstr>
      <vt:lpstr>Filtering by pos. 35-37 of the 008 (language code)</vt:lpstr>
      <vt:lpstr>Filtering by pos. 35-37 of the 008 (language code)</vt:lpstr>
      <vt:lpstr>Filtering by pos. 35-37 of the 008 (language code)</vt:lpstr>
      <vt:lpstr>Filtering by pos. 35-37 of the 008 (language code)</vt:lpstr>
      <vt:lpstr>Filtering by pos. 35-37 of the 008 (language code)</vt:lpstr>
      <vt:lpstr>Filtering by pos. 35-37 of the 008 (language code)</vt:lpstr>
      <vt:lpstr>Filtering by pos. 6 of the LDR (type of record)</vt:lpstr>
      <vt:lpstr>Filtering by pos. 6 of the LDR (type of record)</vt:lpstr>
      <vt:lpstr>Filtering by pos. 6 of the LDR (type of record)</vt:lpstr>
      <vt:lpstr>Filtering by pos. 6 of the LDR (type of record)</vt:lpstr>
      <vt:lpstr>Filtering by pos. 6 of the LDR (type of record)</vt:lpstr>
      <vt:lpstr>Filtering by pos. 6 of the LDR (type of record)</vt:lpstr>
      <vt:lpstr>Filtering by pos. 6 of the LDR (type of record)</vt:lpstr>
      <vt:lpstr>Filtering by pos. 6 of the LDR (type of record)</vt:lpstr>
      <vt:lpstr>Filtering by pos. 6 of the LDR (type of record)</vt:lpstr>
      <vt:lpstr>Filtering by pos. 6 of the LDR (type of record)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1826</cp:revision>
  <dcterms:created xsi:type="dcterms:W3CDTF">2017-01-02T15:10:30Z</dcterms:created>
  <dcterms:modified xsi:type="dcterms:W3CDTF">2021-05-26T08:48:44Z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